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7" r:id="rId3"/>
    <p:sldId id="257" r:id="rId4"/>
    <p:sldId id="269" r:id="rId5"/>
    <p:sldId id="268" r:id="rId6"/>
    <p:sldId id="258" r:id="rId7"/>
    <p:sldId id="270" r:id="rId8"/>
    <p:sldId id="271" r:id="rId9"/>
    <p:sldId id="272" r:id="rId10"/>
    <p:sldId id="273" r:id="rId11"/>
    <p:sldId id="275" r:id="rId12"/>
    <p:sldId id="260" r:id="rId13"/>
    <p:sldId id="274" r:id="rId14"/>
    <p:sldId id="277" r:id="rId15"/>
    <p:sldId id="278" r:id="rId16"/>
    <p:sldId id="26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E434E8A-4343-43F5-85B9-0B1AB65C6D79}">
          <p14:sldIdLst>
            <p14:sldId id="256"/>
            <p14:sldId id="267"/>
            <p14:sldId id="257"/>
            <p14:sldId id="269"/>
            <p14:sldId id="268"/>
            <p14:sldId id="258"/>
            <p14:sldId id="270"/>
            <p14:sldId id="271"/>
            <p14:sldId id="272"/>
            <p14:sldId id="273"/>
            <p14:sldId id="275"/>
            <p14:sldId id="260"/>
            <p14:sldId id="274"/>
            <p14:sldId id="277"/>
            <p14:sldId id="278"/>
            <p14:sldId id="263"/>
          </p14:sldIdLst>
        </p14:section>
      </p14:sectionLst>
    </p:ex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>
      <p:cViewPr varScale="1">
        <p:scale>
          <a:sx n="89" d="100"/>
          <a:sy n="89" d="100"/>
        </p:scale>
        <p:origin x="120" y="11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B725B-653D-4166-A8E9-72A38A1847CF}" type="datetimeFigureOut">
              <a:rPr lang="en-US"/>
              <a:t>9/24/2021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61E8E-D392-497B-BB21-122DD7C27CF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835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3F64CD-0576-4A9A-BD06-7889D6E60BDC}" type="datetimeFigureOut">
              <a:rPr lang="en-US"/>
              <a:t>9/24/2021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5D449-B875-4B8D-8E66-224D27E54C9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9979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965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966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216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099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09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304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14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190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9/24/2021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682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918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4008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C0096-1860-4642-9CD2-0079EA5E7CD1}" type="datetimeFigureOut">
              <a:rPr lang="en-US" smtClean="0"/>
              <a:pPr/>
              <a:t>9/24/2021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6315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rl.org/news/pennsylvania-radio-amateur-dies-in-tower-installation-mishap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hackaday.com/2020/04/16/a-dangerous-demonstration-of-the-power-of-radio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falltech.com/training-education/fall-protection-topics-videos/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ml2ftI3XZc" TargetMode="External"/><Relationship Id="rId2" Type="http://schemas.openxmlformats.org/officeDocument/2006/relationships/hyperlink" Target="https://youtu.be/mqkvsEBblOU?t=135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d5GKlbacT0" TargetMode="External"/><Relationship Id="rId2" Type="http://schemas.openxmlformats.org/officeDocument/2006/relationships/hyperlink" Target="https://www.youtube.com/watch?v=aNCiHPuhsWE" TargetMode="Externa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youtube.com/watch?v=Ibhv5DK9U9U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ampionradio.com/UP-THE-TOWER-The-Complete-Guide-To-Tower-Construction.1" TargetMode="External"/><Relationship Id="rId3" Type="http://schemas.openxmlformats.org/officeDocument/2006/relationships/hyperlink" Target="https://elevatedsafety.com/" TargetMode="External"/><Relationship Id="rId7" Type="http://schemas.openxmlformats.org/officeDocument/2006/relationships/hyperlink" Target="https://www.arrl.org/shop/Antenna-Towers-for-Radio-Amateurs/" TargetMode="External"/><Relationship Id="rId2" Type="http://schemas.openxmlformats.org/officeDocument/2006/relationships/hyperlink" Target="https://www.shacog.com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blog.thedrivenelement.com/" TargetMode="External"/><Relationship Id="rId5" Type="http://schemas.openxmlformats.org/officeDocument/2006/relationships/hyperlink" Target="https://zerofalls.org/" TargetMode="External"/><Relationship Id="rId4" Type="http://schemas.openxmlformats.org/officeDocument/2006/relationships/hyperlink" Target="http://www.arrl.org/news/new-england-radio-amateur-hosts-video-on-tower-safet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Tower Safety &amp; Awareness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SHACOG Technical Rescue Team</a:t>
            </a:r>
          </a:p>
        </p:txBody>
      </p:sp>
    </p:spTree>
    <p:extLst>
      <p:ext uri="{BB962C8B-B14F-4D97-AF65-F5344CB8AC3E}">
        <p14:creationId xmlns:p14="http://schemas.microsoft.com/office/powerpoint/2010/main" val="43514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What is the South Hills Area Council of  Governments</a:t>
            </a:r>
          </a:p>
          <a:p>
            <a:pPr lvl="1"/>
            <a:r>
              <a:rPr lang="en-US" dirty="0"/>
              <a:t>22 Municipalities</a:t>
            </a:r>
          </a:p>
          <a:p>
            <a:pPr lvl="1"/>
            <a:r>
              <a:rPr lang="en-US" dirty="0"/>
              <a:t>300K+ Population Base</a:t>
            </a:r>
          </a:p>
          <a:p>
            <a:pPr lvl="1"/>
            <a:r>
              <a:rPr lang="en-US" dirty="0"/>
              <a:t>220+ square miles</a:t>
            </a:r>
          </a:p>
          <a:p>
            <a:pPr lvl="1"/>
            <a:r>
              <a:rPr lang="en-US" dirty="0"/>
              <a:t>Career and Volunteer Public Safety Agencies (40+ Fire and EMS Agencies)</a:t>
            </a:r>
          </a:p>
          <a:p>
            <a:r>
              <a:rPr lang="en-US" dirty="0"/>
              <a:t>Technical Rescue Team Founded 2008</a:t>
            </a:r>
          </a:p>
          <a:p>
            <a:r>
              <a:rPr lang="en-US" dirty="0"/>
              <a:t>2015 Rescue Service of the Year</a:t>
            </a:r>
          </a:p>
          <a:p>
            <a:r>
              <a:rPr lang="en-US" dirty="0"/>
              <a:t>3 hams on the team</a:t>
            </a:r>
          </a:p>
        </p:txBody>
      </p:sp>
    </p:spTree>
    <p:extLst>
      <p:ext uri="{BB962C8B-B14F-4D97-AF65-F5344CB8AC3E}">
        <p14:creationId xmlns:p14="http://schemas.microsoft.com/office/powerpoint/2010/main" val="130436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Common Tower Type Overview</a:t>
            </a:r>
          </a:p>
          <a:p>
            <a:r>
              <a:rPr lang="en-US" dirty="0"/>
              <a:t>General Hazards / Safety</a:t>
            </a:r>
          </a:p>
          <a:p>
            <a:r>
              <a:rPr lang="en-US" dirty="0"/>
              <a:t>Proper Personal Protective Equipment</a:t>
            </a:r>
          </a:p>
          <a:p>
            <a:r>
              <a:rPr lang="en-US" dirty="0"/>
              <a:t>Climbing Preparations / Proper climbing Technique</a:t>
            </a:r>
          </a:p>
          <a:p>
            <a:r>
              <a:rPr lang="en-US" dirty="0"/>
              <a:t>Ground Personnel</a:t>
            </a:r>
          </a:p>
          <a:p>
            <a:r>
              <a:rPr lang="en-US" dirty="0"/>
              <a:t>Types of Emergencies / What to do in case of Emergency</a:t>
            </a:r>
          </a:p>
        </p:txBody>
      </p:sp>
    </p:spTree>
    <p:extLst>
      <p:ext uri="{BB962C8B-B14F-4D97-AF65-F5344CB8AC3E}">
        <p14:creationId xmlns:p14="http://schemas.microsoft.com/office/powerpoint/2010/main" val="177296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553D3-B42D-46AC-9691-A4EB69BDF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we 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9129C-2E16-4EFA-96E5-E0CE0895C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Tower Climbing is a High Risk Low Frequency Event from a rescue stand point</a:t>
            </a:r>
          </a:p>
          <a:p>
            <a:pPr lvl="1"/>
            <a:r>
              <a:rPr lang="en-US" dirty="0"/>
              <a:t>High Consequence + Low Margin for Error</a:t>
            </a:r>
          </a:p>
          <a:p>
            <a:pPr lvl="1"/>
            <a:r>
              <a:rPr lang="en-US" dirty="0"/>
              <a:t>Tower Climbing is not something any particular amateur is doing “every” day</a:t>
            </a:r>
          </a:p>
          <a:p>
            <a:r>
              <a:rPr lang="en-US" dirty="0"/>
              <a:t>Lee Parsons III (N3LPJ) was killed in 2019 during a tower installation project</a:t>
            </a:r>
          </a:p>
          <a:p>
            <a:pPr lvl="1"/>
            <a:r>
              <a:rPr lang="en-US" dirty="0">
                <a:hlinkClick r:id="rId2"/>
              </a:rPr>
              <a:t>http://www.arrl.org/news/pennsylvania-radio-amateur-dies-in-tower-installation-mishap</a:t>
            </a:r>
            <a:endParaRPr lang="en-US" dirty="0"/>
          </a:p>
          <a:p>
            <a:r>
              <a:rPr lang="en-US" dirty="0"/>
              <a:t>Rescues are challenging and can be labor intensive depending</a:t>
            </a:r>
          </a:p>
        </p:txBody>
      </p:sp>
    </p:spTree>
    <p:extLst>
      <p:ext uri="{BB962C8B-B14F-4D97-AF65-F5344CB8AC3E}">
        <p14:creationId xmlns:p14="http://schemas.microsoft.com/office/powerpoint/2010/main" val="3418760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072F9-8C28-40A9-88F1-713496987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Fatality Rates: Commercial vs Amateur*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5095CB-D6F9-45AE-83BF-4E263E101E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57400"/>
            <a:ext cx="4644421" cy="345061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Commercial</a:t>
            </a:r>
          </a:p>
          <a:p>
            <a:r>
              <a:rPr lang="en-US" dirty="0"/>
              <a:t>Est 300K commercial towers in US</a:t>
            </a:r>
          </a:p>
          <a:p>
            <a:r>
              <a:rPr lang="en-US" dirty="0"/>
              <a:t>5.2K FTE workers: 10,360,000 hours</a:t>
            </a:r>
          </a:p>
          <a:p>
            <a:r>
              <a:rPr lang="en-US" dirty="0"/>
              <a:t>Deaths</a:t>
            </a:r>
          </a:p>
          <a:p>
            <a:pPr lvl="1"/>
            <a:r>
              <a:rPr lang="en-US" dirty="0"/>
              <a:t>93 from ‘03-’11 (9 years)</a:t>
            </a:r>
          </a:p>
          <a:p>
            <a:pPr lvl="1"/>
            <a:r>
              <a:rPr lang="en-US" dirty="0"/>
              <a:t>10.3 deaths per year</a:t>
            </a:r>
          </a:p>
          <a:p>
            <a:r>
              <a:rPr lang="en-US" dirty="0"/>
              <a:t>199 deaths / 100K FTE Workers / Year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809212-DEC6-40B9-8377-F1B0B6DACB67}"/>
              </a:ext>
            </a:extLst>
          </p:cNvPr>
          <p:cNvSpPr txBox="1"/>
          <p:nvPr/>
        </p:nvSpPr>
        <p:spPr>
          <a:xfrm>
            <a:off x="1340205" y="5437600"/>
            <a:ext cx="982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*Data was taken second hand from Jim </a:t>
            </a:r>
            <a:r>
              <a:rPr lang="en-US" sz="1200" dirty="0" err="1"/>
              <a:t>Idelson</a:t>
            </a:r>
            <a:r>
              <a:rPr lang="en-US" sz="1200" dirty="0"/>
              <a:t> Presentation which sourced the data from OSHA and PBS Frontline Pro-Publica</a:t>
            </a:r>
          </a:p>
          <a:p>
            <a:endParaRPr lang="en-US" sz="1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977D1A9-DEAE-480E-8032-BD26075E5ADD}"/>
              </a:ext>
            </a:extLst>
          </p:cNvPr>
          <p:cNvSpPr txBox="1">
            <a:spLocks/>
          </p:cNvSpPr>
          <p:nvPr/>
        </p:nvSpPr>
        <p:spPr>
          <a:xfrm>
            <a:off x="6099779" y="2035787"/>
            <a:ext cx="4644421" cy="34506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Amateur</a:t>
            </a:r>
          </a:p>
          <a:p>
            <a:r>
              <a:rPr lang="en-US" dirty="0"/>
              <a:t>Est 38K Amateur towers in US</a:t>
            </a:r>
          </a:p>
          <a:p>
            <a:r>
              <a:rPr lang="en-US" dirty="0"/>
              <a:t>24 hours / tower / year</a:t>
            </a:r>
          </a:p>
          <a:p>
            <a:r>
              <a:rPr lang="en-US" dirty="0"/>
              <a:t>Est 456 FTE climbers: 912,000 hours</a:t>
            </a:r>
          </a:p>
          <a:p>
            <a:r>
              <a:rPr lang="en-US" dirty="0"/>
              <a:t>Deaths</a:t>
            </a:r>
          </a:p>
          <a:p>
            <a:pPr lvl="1"/>
            <a:r>
              <a:rPr lang="en-US" dirty="0"/>
              <a:t>4 in 12 months (‘18-’19) (17 since 2000)</a:t>
            </a:r>
          </a:p>
          <a:p>
            <a:r>
              <a:rPr lang="en-US" dirty="0"/>
              <a:t>878 deaths / 100K FTE Workers / Year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61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Tower Types:</a:t>
            </a:r>
            <a:br>
              <a:rPr lang="en-US" dirty="0"/>
            </a:br>
            <a:r>
              <a:rPr lang="en-US" dirty="0"/>
              <a:t>	Monopole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A35ED0-02D8-45C9-BEC2-99E08FB93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6815" y="1981200"/>
            <a:ext cx="2449385" cy="3526813"/>
          </a:xfrm>
        </p:spPr>
        <p:txBody>
          <a:bodyPr/>
          <a:lstStyle/>
          <a:p>
            <a:r>
              <a:rPr lang="en-US" sz="1800" dirty="0"/>
              <a:t>Single Tube Structure</a:t>
            </a:r>
          </a:p>
          <a:p>
            <a:r>
              <a:rPr lang="en-US" sz="1800" dirty="0"/>
              <a:t>Multi-Section</a:t>
            </a:r>
          </a:p>
          <a:p>
            <a:r>
              <a:rPr lang="en-US" sz="1800" dirty="0"/>
              <a:t>100-200 ft</a:t>
            </a:r>
          </a:p>
          <a:p>
            <a:r>
              <a:rPr lang="en-US" sz="1800" dirty="0"/>
              <a:t>Hard to climb</a:t>
            </a:r>
          </a:p>
          <a:p>
            <a:r>
              <a:rPr lang="en-US" sz="1800" dirty="0"/>
              <a:t>Difficult for rescue due to structure</a:t>
            </a:r>
          </a:p>
          <a:p>
            <a:r>
              <a:rPr lang="en-US" sz="1800" dirty="0"/>
              <a:t>Limited Access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786105A4-342A-4B14-8FB8-5C49945840F5}"/>
              </a:ext>
            </a:extLst>
          </p:cNvPr>
          <p:cNvSpPr txBox="1">
            <a:spLocks/>
          </p:cNvSpPr>
          <p:nvPr/>
        </p:nvSpPr>
        <p:spPr>
          <a:xfrm>
            <a:off x="5626980" y="2015266"/>
            <a:ext cx="2449385" cy="35268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B03903F-8D1A-4474-B4E5-5D9008F62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189" y="2015266"/>
            <a:ext cx="3732965" cy="358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62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Tower Types:</a:t>
            </a:r>
            <a:br>
              <a:rPr lang="en-US" dirty="0"/>
            </a:br>
            <a:r>
              <a:rPr lang="en-US" dirty="0"/>
              <a:t>	Self-Supported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A35ED0-02D8-45C9-BEC2-99E08FB93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6815" y="1981200"/>
            <a:ext cx="3363785" cy="3526813"/>
          </a:xfrm>
        </p:spPr>
        <p:txBody>
          <a:bodyPr>
            <a:normAutofit/>
          </a:bodyPr>
          <a:lstStyle/>
          <a:p>
            <a:r>
              <a:rPr lang="en-US" sz="1800" dirty="0"/>
              <a:t>Triangular or Square Base</a:t>
            </a:r>
          </a:p>
          <a:p>
            <a:r>
              <a:rPr lang="en-US" sz="1800" dirty="0"/>
              <a:t>Often Tapered</a:t>
            </a:r>
          </a:p>
          <a:p>
            <a:r>
              <a:rPr lang="en-US" sz="1800" dirty="0"/>
              <a:t>200-400 ft</a:t>
            </a:r>
          </a:p>
          <a:p>
            <a:r>
              <a:rPr lang="en-US" sz="1800" dirty="0"/>
              <a:t>One leg typically has an integrated safety system in commercial</a:t>
            </a:r>
          </a:p>
          <a:p>
            <a:r>
              <a:rPr lang="en-US" sz="1800" dirty="0"/>
              <a:t>Easiest of towers to climb and work 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786105A4-342A-4B14-8FB8-5C49945840F5}"/>
              </a:ext>
            </a:extLst>
          </p:cNvPr>
          <p:cNvSpPr txBox="1">
            <a:spLocks/>
          </p:cNvSpPr>
          <p:nvPr/>
        </p:nvSpPr>
        <p:spPr>
          <a:xfrm>
            <a:off x="5626980" y="2015266"/>
            <a:ext cx="2449385" cy="35268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4A8D56-687B-47B5-AFFC-A0B4D5300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2" y="1996440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19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Tower Types:</a:t>
            </a:r>
            <a:br>
              <a:rPr lang="en-US" dirty="0"/>
            </a:br>
            <a:r>
              <a:rPr lang="en-US" dirty="0"/>
              <a:t>	Guyed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A35ED0-02D8-45C9-BEC2-99E08FB93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6815" y="1981200"/>
            <a:ext cx="3363785" cy="3526813"/>
          </a:xfrm>
        </p:spPr>
        <p:txBody>
          <a:bodyPr>
            <a:normAutofit/>
          </a:bodyPr>
          <a:lstStyle/>
          <a:p>
            <a:r>
              <a:rPr lang="en-US" sz="1800" dirty="0"/>
              <a:t>Rise from a single point</a:t>
            </a:r>
          </a:p>
          <a:p>
            <a:r>
              <a:rPr lang="en-US" sz="1800" dirty="0"/>
              <a:t>Supported by guy wires</a:t>
            </a:r>
          </a:p>
          <a:p>
            <a:r>
              <a:rPr lang="en-US" sz="1800" dirty="0"/>
              <a:t>Can reach in excess of 2000’ feet</a:t>
            </a:r>
          </a:p>
          <a:p>
            <a:r>
              <a:rPr lang="en-US" sz="1800" dirty="0"/>
              <a:t>Most common in amateur radio</a:t>
            </a:r>
          </a:p>
          <a:p>
            <a:r>
              <a:rPr lang="en-US" sz="1800" dirty="0"/>
              <a:t>Rescue may be complex based on height.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786105A4-342A-4B14-8FB8-5C49945840F5}"/>
              </a:ext>
            </a:extLst>
          </p:cNvPr>
          <p:cNvSpPr txBox="1">
            <a:spLocks/>
          </p:cNvSpPr>
          <p:nvPr/>
        </p:nvSpPr>
        <p:spPr>
          <a:xfrm>
            <a:off x="5626980" y="2015266"/>
            <a:ext cx="2449385" cy="35268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97B85A-D3E4-474A-95B7-9224F71302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468" y="2130847"/>
            <a:ext cx="5273040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29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38417-0F7E-43F4-992E-C37705C93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/>
              <a:t>HAzards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196A1-BCBE-4BA3-83D4-5798CDD22D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Falls</a:t>
            </a:r>
          </a:p>
          <a:p>
            <a:r>
              <a:rPr lang="en-US" dirty="0"/>
              <a:t>RF Exposure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Electrical</a:t>
            </a:r>
          </a:p>
          <a:p>
            <a:pPr lvl="1"/>
            <a:r>
              <a:rPr lang="en-US" dirty="0">
                <a:hlinkClick r:id="rId2"/>
              </a:rPr>
              <a:t>https://hackaday.com/2020/04/16/a-dangerous-demonstration-of-the-power-of-radio/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A880DD9-E15B-4313-AEAF-3FF844CC56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281427"/>
              </p:ext>
            </p:extLst>
          </p:nvPr>
        </p:nvGraphicFramePr>
        <p:xfrm>
          <a:off x="2032000" y="2964396"/>
          <a:ext cx="8128000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549418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675582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Physical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Cognitive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989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Fatigue, Chills, Dizziness, Burning Sensation, Extremity Tingling, Unusual Thirst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Uncertainty, Confusion, Concentration Loss, Memory, Poor Attention/Problem-Solving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9647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290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F6BF3-23E0-4096-A201-234270C3B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 Personal protective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126AA-E291-4CC3-9210-4826A0B7560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Helmet</a:t>
            </a:r>
          </a:p>
          <a:p>
            <a:r>
              <a:rPr lang="en-US" dirty="0"/>
              <a:t>Eye Protection</a:t>
            </a:r>
          </a:p>
          <a:p>
            <a:r>
              <a:rPr lang="en-US" dirty="0"/>
              <a:t>Gloves</a:t>
            </a:r>
          </a:p>
          <a:p>
            <a:r>
              <a:rPr lang="en-US" dirty="0"/>
              <a:t>Fall Protection Harness</a:t>
            </a:r>
          </a:p>
          <a:p>
            <a:r>
              <a:rPr lang="en-US" dirty="0"/>
              <a:t>Positioning</a:t>
            </a:r>
          </a:p>
          <a:p>
            <a:r>
              <a:rPr lang="en-US" dirty="0"/>
              <a:t>“Good” footwear</a:t>
            </a:r>
          </a:p>
          <a:p>
            <a:r>
              <a:rPr lang="en-US" dirty="0"/>
              <a:t>ARRL Handbook (2013 ed.) has fairly limited information on this topic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8BB902-F428-4628-ADE9-A90BAA7B90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effectLst/>
                <a:latin typeface="Arial" panose="020B0604020202020204" pitchFamily="34" charset="0"/>
              </a:rPr>
              <a:t>OHSA 1926.502(d)(21)Personal fall arrest systems SHALL be inspected prior to each 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use for wear, damage, and other deterioration, and defective 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components SHALL be removed from service.</a:t>
            </a:r>
          </a:p>
          <a:p>
            <a:r>
              <a:rPr lang="en-US" dirty="0">
                <a:effectLst/>
                <a:latin typeface="Arial" panose="020B0604020202020204" pitchFamily="34" charset="0"/>
              </a:rPr>
              <a:t>6.1 Inspection6.1.1 Equipment SHALL be inspected by the user before each 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use and, additionally, by a competent person other than the 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user at intervals of no more than one year.</a:t>
            </a:r>
          </a:p>
          <a:p>
            <a:r>
              <a:rPr lang="en-US" dirty="0">
                <a:hlinkClick r:id="rId2"/>
              </a:rPr>
              <a:t>https://falltech.com/training-education/fall-protection-topics-videos/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81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F6958-BBAD-4C2F-8306-CD1D32985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100% Attached + Fall Arrest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3641C-3042-449A-B47C-B1F1247F9F2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100% attached means that you are </a:t>
            </a:r>
            <a:r>
              <a:rPr lang="en-US" b="1" dirty="0"/>
              <a:t>always</a:t>
            </a:r>
            <a:r>
              <a:rPr lang="en-US" dirty="0"/>
              <a:t> connected to the tower by something other than your hands/feet.</a:t>
            </a:r>
          </a:p>
          <a:p>
            <a:r>
              <a:rPr lang="en-US" dirty="0"/>
              <a:t>This isn’t a guideline; It’s a </a:t>
            </a:r>
            <a:r>
              <a:rPr lang="en-US" b="1" dirty="0"/>
              <a:t>NON-NEGOTIABLE</a:t>
            </a:r>
            <a:r>
              <a:rPr lang="en-US" dirty="0"/>
              <a:t> Requirement</a:t>
            </a:r>
          </a:p>
          <a:p>
            <a:r>
              <a:rPr lang="en-US" dirty="0"/>
              <a:t>Fall Arrest reduces potential of major injuries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FDBCAF-C17C-4BEA-80CE-65F94F9F0B6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Proper Dual Fall Arrest Lanyard Technique</a:t>
            </a:r>
            <a:endParaRPr lang="en-US" dirty="0"/>
          </a:p>
          <a:p>
            <a:r>
              <a:rPr lang="en-US" dirty="0">
                <a:hlinkClick r:id="rId3"/>
              </a:rPr>
              <a:t>Bad Example from DX Engineering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8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Preparations before Climbing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Climber</a:t>
            </a:r>
          </a:p>
          <a:p>
            <a:r>
              <a:rPr lang="en-US" b="1" dirty="0"/>
              <a:t>DON’T CLIMB ALONE</a:t>
            </a:r>
          </a:p>
          <a:p>
            <a:r>
              <a:rPr lang="en-US" dirty="0"/>
              <a:t>Dress for Success</a:t>
            </a:r>
          </a:p>
          <a:p>
            <a:pPr lvl="1"/>
            <a:r>
              <a:rPr lang="en-US" dirty="0"/>
              <a:t>Proper PPE</a:t>
            </a:r>
          </a:p>
          <a:p>
            <a:pPr lvl="1"/>
            <a:r>
              <a:rPr lang="en-US" dirty="0"/>
              <a:t>Proper clothing for weather</a:t>
            </a:r>
          </a:p>
          <a:p>
            <a:pPr lvl="1"/>
            <a:r>
              <a:rPr lang="en-US" dirty="0"/>
              <a:t>Sunscreen</a:t>
            </a:r>
          </a:p>
          <a:p>
            <a:pPr lvl="1"/>
            <a:r>
              <a:rPr lang="en-US" dirty="0"/>
              <a:t>Pre-Use Inspection of PPE</a:t>
            </a:r>
          </a:p>
          <a:p>
            <a:r>
              <a:rPr lang="en-US" dirty="0"/>
              <a:t>Have a Plan – What is going to be done, how is it going to be done.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40BCDB-9B09-48E1-83D4-67C96BBB1BE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Ground Support Person(s)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Tower Climber is in Charge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Don’t do anything unless directed by climber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PACE Plan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ABCDEFG</a:t>
            </a:r>
          </a:p>
          <a:p>
            <a:pPr marL="457200" lvl="1" indent="0">
              <a:buNone/>
            </a:pPr>
            <a:r>
              <a:rPr lang="en-US" dirty="0"/>
              <a:t>Anchors, Bodywear, Connection, Devices, Edge Protection, Force Check, Good to Go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627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5CE0F-72FD-4678-B970-B2A3BAD20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Emergencies!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12231-EC6E-4885-BC4B-E48C4618E5D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Climber Illness/Medical Emergency</a:t>
            </a:r>
          </a:p>
          <a:p>
            <a:pPr lvl="1"/>
            <a:r>
              <a:rPr lang="en-US" dirty="0"/>
              <a:t>Anaphylaxis</a:t>
            </a:r>
          </a:p>
          <a:p>
            <a:r>
              <a:rPr lang="en-US" dirty="0"/>
              <a:t>Fall of a Climber</a:t>
            </a:r>
          </a:p>
          <a:p>
            <a:pPr lvl="1"/>
            <a:r>
              <a:rPr lang="en-US" dirty="0"/>
              <a:t>Suspension Trauma</a:t>
            </a:r>
          </a:p>
          <a:p>
            <a:r>
              <a:rPr lang="en-US" dirty="0"/>
              <a:t>Equipment Misuse or Malfunction</a:t>
            </a:r>
          </a:p>
          <a:p>
            <a:r>
              <a:rPr lang="en-US" dirty="0"/>
              <a:t>Trespasser/Unauthorized Access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103B0B-FF73-4327-BC02-00DB8469C02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Information to Gather</a:t>
            </a:r>
          </a:p>
          <a:p>
            <a:pPr marL="457200" indent="-457200">
              <a:buAutoNum type="arabicParenR"/>
            </a:pPr>
            <a:r>
              <a:rPr lang="en-US" dirty="0"/>
              <a:t>Reason for Response</a:t>
            </a:r>
          </a:p>
          <a:p>
            <a:pPr marL="457200" indent="-457200">
              <a:buAutoNum type="arabicParenR"/>
            </a:pPr>
            <a:r>
              <a:rPr lang="en-US" dirty="0"/>
              <a:t>Type of Tower</a:t>
            </a:r>
          </a:p>
          <a:p>
            <a:pPr marL="457200" indent="-457200">
              <a:buAutoNum type="arabicParenR"/>
            </a:pPr>
            <a:r>
              <a:rPr lang="en-US" dirty="0"/>
              <a:t>Height of Patient and Height of Tower</a:t>
            </a:r>
          </a:p>
          <a:p>
            <a:pPr marL="457200" indent="-457200">
              <a:buAutoNum type="arabicParenR"/>
            </a:pPr>
            <a:r>
              <a:rPr lang="en-US" dirty="0"/>
              <a:t>Patient Contact / Level of Consciousness</a:t>
            </a:r>
          </a:p>
          <a:p>
            <a:pPr marL="457200" indent="-457200">
              <a:buAutoNum type="arabicParenR"/>
            </a:pPr>
            <a:r>
              <a:rPr lang="en-US" dirty="0"/>
              <a:t>Secured to Structure</a:t>
            </a:r>
          </a:p>
          <a:p>
            <a:pPr marL="457200" indent="-457200">
              <a:buAutoNum type="arabicParenR"/>
            </a:pPr>
            <a:r>
              <a:rPr lang="en-US" dirty="0"/>
              <a:t>Known Medical Conditions</a:t>
            </a:r>
          </a:p>
          <a:p>
            <a:pPr marL="457200" indent="-457200">
              <a:buAutoNum type="arabicParenR"/>
            </a:pPr>
            <a:r>
              <a:rPr lang="en-US" dirty="0"/>
              <a:t>Known Hazards</a:t>
            </a:r>
          </a:p>
        </p:txBody>
      </p:sp>
    </p:spTree>
    <p:extLst>
      <p:ext uri="{BB962C8B-B14F-4D97-AF65-F5344CB8AC3E}">
        <p14:creationId xmlns:p14="http://schemas.microsoft.com/office/powerpoint/2010/main" val="133473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2111B-66F4-4ACA-B11E-F511A1DBA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Suspension Trauma?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950AF56-D26B-461C-87E6-FF1ACC0EA0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355" y="798513"/>
            <a:ext cx="4485716" cy="4659312"/>
          </a:xfrm>
        </p:spPr>
      </p:pic>
    </p:spTree>
    <p:extLst>
      <p:ext uri="{BB962C8B-B14F-4D97-AF65-F5344CB8AC3E}">
        <p14:creationId xmlns:p14="http://schemas.microsoft.com/office/powerpoint/2010/main" val="251532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CBF73-070F-4BC4-A8F4-B841739E5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you can do to help!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C06FA-F869-4768-A3F5-F6F8502E2E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Bleeding Control - Direct Pressure</a:t>
            </a:r>
            <a:endParaRPr lang="en-US" dirty="0"/>
          </a:p>
          <a:p>
            <a:r>
              <a:rPr lang="en-US" dirty="0">
                <a:hlinkClick r:id="rId3"/>
              </a:rPr>
              <a:t>Bleeding Control - Wound Packing</a:t>
            </a:r>
            <a:endParaRPr lang="en-US" dirty="0"/>
          </a:p>
          <a:p>
            <a:r>
              <a:rPr lang="en-US" dirty="0">
                <a:hlinkClick r:id="rId4"/>
              </a:rPr>
              <a:t>Bleeding Control - Tourniquet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BCB81-623E-4676-8439-0F17B921301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Stop the Bleed</a:t>
            </a:r>
          </a:p>
          <a:p>
            <a:r>
              <a:rPr lang="en-US" dirty="0"/>
              <a:t>CPR</a:t>
            </a:r>
          </a:p>
          <a:p>
            <a:r>
              <a:rPr lang="en-US" dirty="0"/>
              <a:t>Call 911</a:t>
            </a:r>
          </a:p>
        </p:txBody>
      </p:sp>
    </p:spTree>
    <p:extLst>
      <p:ext uri="{BB962C8B-B14F-4D97-AF65-F5344CB8AC3E}">
        <p14:creationId xmlns:p14="http://schemas.microsoft.com/office/powerpoint/2010/main" val="313869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Information and Sources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B86680-CF76-4702-988D-D21BFF1653A3}"/>
              </a:ext>
            </a:extLst>
          </p:cNvPr>
          <p:cNvSpPr txBox="1"/>
          <p:nvPr/>
        </p:nvSpPr>
        <p:spPr>
          <a:xfrm>
            <a:off x="1451578" y="2057400"/>
            <a:ext cx="960327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SHACOG Website: </a:t>
            </a:r>
            <a:r>
              <a:rPr lang="en-US" dirty="0">
                <a:hlinkClick r:id="rId2"/>
              </a:rPr>
              <a:t>https://www.shacog.com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Elevated Safety: </a:t>
            </a:r>
            <a:r>
              <a:rPr lang="en-US" dirty="0">
                <a:hlinkClick r:id="rId3"/>
              </a:rPr>
              <a:t>https://elevatedsafety.com/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ARRL: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4"/>
              </a:rPr>
              <a:t>http://www.arrl.org/news/new-england-radio-amateur-hosts-video-on-tower-safety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ARRL Handbook Chapter on Safety (Chapter 28 2013 Ed.)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Zero Falls Alliance: </a:t>
            </a:r>
            <a:r>
              <a:rPr lang="en-US" dirty="0">
                <a:hlinkClick r:id="rId5"/>
              </a:rPr>
              <a:t>https://zerofalls.org/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Driven Element: </a:t>
            </a:r>
            <a:r>
              <a:rPr lang="en-US" dirty="0">
                <a:hlinkClick r:id="rId6"/>
              </a:rPr>
              <a:t>https://blog.thedrivenelement.com/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Text Resources Available: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7"/>
              </a:rPr>
              <a:t>https://www.arrl.org/shop/Antenna-Towers-for-Radio-Amateurs/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8"/>
              </a:rPr>
              <a:t>https://www.championradio.com/UP-THE-TOWER-The-Complete-Guide-To-Tower-Construction.1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ARRL September 2021 QST Magazine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10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5946</TotalTime>
  <Words>835</Words>
  <Application>Microsoft Office PowerPoint</Application>
  <PresentationFormat>Widescreen</PresentationFormat>
  <Paragraphs>139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Franklin Gothic Medium</vt:lpstr>
      <vt:lpstr>Gill Sans MT</vt:lpstr>
      <vt:lpstr>Gallery</vt:lpstr>
      <vt:lpstr>Tower Safety &amp; Awareness</vt:lpstr>
      <vt:lpstr>Background</vt:lpstr>
      <vt:lpstr>Objectives</vt:lpstr>
      <vt:lpstr>Why are we Here?</vt:lpstr>
      <vt:lpstr>Fatality Rates: Commercial vs Amateur*</vt:lpstr>
      <vt:lpstr>Common Tower Types:  Monopole</vt:lpstr>
      <vt:lpstr>Common Tower Types:  Self-Supported</vt:lpstr>
      <vt:lpstr>Common Tower Types:  Guyed</vt:lpstr>
      <vt:lpstr>Common HAzards</vt:lpstr>
      <vt:lpstr>Proper Personal protective Equipment</vt:lpstr>
      <vt:lpstr>100% Attached + Fall Arrest</vt:lpstr>
      <vt:lpstr>Preparations before Climbing</vt:lpstr>
      <vt:lpstr>Emergencies!</vt:lpstr>
      <vt:lpstr>What is Suspension Trauma?</vt:lpstr>
      <vt:lpstr>What you can do to help!</vt:lpstr>
      <vt:lpstr>Additional Information and 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Tower Rescue</dc:title>
  <dc:creator>dpantages</dc:creator>
  <cp:lastModifiedBy>dpantages</cp:lastModifiedBy>
  <cp:revision>17</cp:revision>
  <dcterms:created xsi:type="dcterms:W3CDTF">2021-06-13T23:33:18Z</dcterms:created>
  <dcterms:modified xsi:type="dcterms:W3CDTF">2021-09-24T11:19:44Z</dcterms:modified>
</cp:coreProperties>
</file>